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 Course Outline from crappy slides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650239" y="2275839"/>
            <a:ext cx="11704322" cy="6697473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1300480">
              <a:spcBef>
                <a:spcPts val="900"/>
              </a:spcBef>
              <a:buClr>
                <a:srgbClr val="F9F9F9"/>
              </a:buClr>
              <a:buSzPct val="65000"/>
              <a:buChar char="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1300480">
              <a:spcBef>
                <a:spcPts val="900"/>
              </a:spcBef>
              <a:buClr>
                <a:srgbClr val="F9F9F9"/>
              </a:buClr>
              <a:buSzPct val="80000"/>
              <a:buChar char="◼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1300480">
              <a:spcBef>
                <a:spcPts val="900"/>
              </a:spcBef>
              <a:buClr>
                <a:srgbClr val="F9F9F9"/>
              </a:buClr>
              <a:buSzPct val="95000"/>
              <a:buChar char="▫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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◾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Clip Ar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975359" y="2817706"/>
            <a:ext cx="5418668" cy="58521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1300480">
              <a:spcBef>
                <a:spcPts val="900"/>
              </a:spcBef>
              <a:buClr>
                <a:srgbClr val="F9F9F9"/>
              </a:buClr>
              <a:buSzPct val="65000"/>
              <a:buChar char="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1300480">
              <a:spcBef>
                <a:spcPts val="900"/>
              </a:spcBef>
              <a:buClr>
                <a:srgbClr val="F9F9F9"/>
              </a:buClr>
              <a:buSzPct val="80000"/>
              <a:buChar char="◼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1300480">
              <a:spcBef>
                <a:spcPts val="900"/>
              </a:spcBef>
              <a:buClr>
                <a:srgbClr val="F9F9F9"/>
              </a:buClr>
              <a:buSzPct val="95000"/>
              <a:buChar char="▫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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◾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600220" y="1950719"/>
            <a:ext cx="11704321" cy="260096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defRPr b="1" cap="all" sz="6800">
                <a:solidFill>
                  <a:srgbClr val="E8D38A"/>
                </a:solidFill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7" name="Body Level One…"/>
          <p:cNvSpPr txBox="1"/>
          <p:nvPr>
            <p:ph type="body" sz="quarter" idx="1"/>
          </p:nvPr>
        </p:nvSpPr>
        <p:spPr>
          <a:xfrm>
            <a:off x="1950719" y="4738415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572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144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3716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828800" algn="ctr" defTabSz="1300480">
              <a:spcBef>
                <a:spcPts val="900"/>
              </a:spcBef>
              <a:buSzTx/>
              <a:buNone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dy Level One…"/>
          <p:cNvSpPr txBox="1"/>
          <p:nvPr>
            <p:ph type="body" idx="1"/>
          </p:nvPr>
        </p:nvSpPr>
        <p:spPr>
          <a:xfrm>
            <a:off x="975359" y="866986"/>
            <a:ext cx="11054082" cy="780288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1300480">
              <a:spcBef>
                <a:spcPts val="900"/>
              </a:spcBef>
              <a:buClr>
                <a:srgbClr val="F9F9F9"/>
              </a:buClr>
              <a:buSzPct val="65000"/>
              <a:buChar char="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1300480">
              <a:spcBef>
                <a:spcPts val="900"/>
              </a:spcBef>
              <a:buClr>
                <a:srgbClr val="F9F9F9"/>
              </a:buClr>
              <a:buSzPct val="80000"/>
              <a:buChar char="◼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1300480">
              <a:spcBef>
                <a:spcPts val="900"/>
              </a:spcBef>
              <a:buClr>
                <a:srgbClr val="F9F9F9"/>
              </a:buClr>
              <a:buSzPct val="95000"/>
              <a:buChar char="▫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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◾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975359" y="2817706"/>
            <a:ext cx="5418668" cy="58521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1300480">
              <a:spcBef>
                <a:spcPts val="900"/>
              </a:spcBef>
              <a:buClr>
                <a:srgbClr val="F9F9F9"/>
              </a:buClr>
              <a:buSzPct val="65000"/>
              <a:buChar char="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1300480">
              <a:spcBef>
                <a:spcPts val="900"/>
              </a:spcBef>
              <a:buClr>
                <a:srgbClr val="F9F9F9"/>
              </a:buClr>
              <a:buSzPct val="80000"/>
              <a:buChar char="◼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1300480">
              <a:spcBef>
                <a:spcPts val="900"/>
              </a:spcBef>
              <a:buClr>
                <a:srgbClr val="F9F9F9"/>
              </a:buClr>
              <a:buSzPct val="95000"/>
              <a:buChar char="▫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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◾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xfrm>
            <a:off x="650239" y="2275839"/>
            <a:ext cx="11704322" cy="6697473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1300480">
              <a:spcBef>
                <a:spcPts val="900"/>
              </a:spcBef>
              <a:buClr>
                <a:srgbClr val="F9F9F9"/>
              </a:buClr>
              <a:buSzPct val="65000"/>
              <a:buChar char="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1300480">
              <a:spcBef>
                <a:spcPts val="900"/>
              </a:spcBef>
              <a:buClr>
                <a:srgbClr val="F9F9F9"/>
              </a:buClr>
              <a:buSzPct val="80000"/>
              <a:buChar char="◼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1300480">
              <a:spcBef>
                <a:spcPts val="900"/>
              </a:spcBef>
              <a:buClr>
                <a:srgbClr val="F9F9F9"/>
              </a:buClr>
              <a:buSzPct val="95000"/>
              <a:buChar char="▫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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◾"/>
              <a:defRPr sz="3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orthwestern Youth Fire Intervention Response, Education and Safety Partnership"/>
          <p:cNvSpPr txBox="1"/>
          <p:nvPr>
            <p:ph type="ctrTitle"/>
          </p:nvPr>
        </p:nvSpPr>
        <p:spPr>
          <a:xfrm>
            <a:off x="0" y="4825470"/>
            <a:ext cx="13004801" cy="2574926"/>
          </a:xfrm>
          <a:prstGeom prst="rect">
            <a:avLst/>
          </a:prstGeom>
        </p:spPr>
        <p:txBody>
          <a:bodyPr anchor="ctr"/>
          <a:lstStyle/>
          <a:p>
            <a:pPr lvl="1" defTabSz="457200">
              <a:defRPr b="1" sz="2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C23B3B"/>
                </a:solidFill>
              </a:rPr>
              <a:t>No</a:t>
            </a:r>
            <a:r>
              <a:rPr>
                <a:solidFill>
                  <a:srgbClr val="000000"/>
                </a:solidFill>
              </a:rPr>
              <a:t>rthwestern Youth </a:t>
            </a:r>
            <a:r>
              <a:rPr>
                <a:solidFill>
                  <a:srgbClr val="C23B3B"/>
                </a:solidFill>
              </a:rPr>
              <a:t>F</a:t>
            </a:r>
            <a:r>
              <a:rPr>
                <a:solidFill>
                  <a:srgbClr val="000000"/>
                </a:solidFill>
              </a:rPr>
              <a:t>ire </a:t>
            </a:r>
            <a:r>
              <a:rPr>
                <a:solidFill>
                  <a:srgbClr val="C23B3B"/>
                </a:solidFill>
              </a:rPr>
              <a:t>I</a:t>
            </a:r>
            <a:r>
              <a:rPr>
                <a:solidFill>
                  <a:srgbClr val="000000"/>
                </a:solidFill>
              </a:rPr>
              <a:t>ntervention </a:t>
            </a:r>
            <a:r>
              <a:rPr>
                <a:solidFill>
                  <a:srgbClr val="C23B3B"/>
                </a:solidFill>
              </a:rPr>
              <a:t>R</a:t>
            </a:r>
            <a:r>
              <a:rPr>
                <a:solidFill>
                  <a:srgbClr val="000000"/>
                </a:solidFill>
              </a:rPr>
              <a:t>esponse, </a:t>
            </a:r>
            <a:r>
              <a:rPr>
                <a:solidFill>
                  <a:srgbClr val="C23B3B"/>
                </a:solidFill>
              </a:rPr>
              <a:t>E</a:t>
            </a:r>
            <a:r>
              <a:rPr>
                <a:solidFill>
                  <a:srgbClr val="000000"/>
                </a:solidFill>
              </a:rPr>
              <a:t>ducation and </a:t>
            </a:r>
            <a:r>
              <a:rPr>
                <a:solidFill>
                  <a:srgbClr val="C23B3B"/>
                </a:solidFill>
              </a:rPr>
              <a:t>S</a:t>
            </a:r>
            <a:r>
              <a:rPr>
                <a:solidFill>
                  <a:srgbClr val="000000"/>
                </a:solidFill>
              </a:rPr>
              <a:t>afety Partnership</a:t>
            </a:r>
          </a:p>
        </p:txBody>
      </p:sp>
      <p:sp>
        <p:nvSpPr>
          <p:cNvPr id="180" name="A Community Response to Youth-set Fires"/>
          <p:cNvSpPr txBox="1"/>
          <p:nvPr>
            <p:ph type="subTitle" sz="quarter" idx="1"/>
          </p:nvPr>
        </p:nvSpPr>
        <p:spPr>
          <a:xfrm>
            <a:off x="1270000" y="7128933"/>
            <a:ext cx="10464800" cy="1130301"/>
          </a:xfrm>
          <a:prstGeom prst="rect">
            <a:avLst/>
          </a:prstGeom>
        </p:spPr>
        <p:txBody>
          <a:bodyPr anchor="ctr"/>
          <a:lstStyle>
            <a:lvl1pPr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Community Response to Youth-set Fires</a:t>
            </a:r>
          </a:p>
        </p:txBody>
      </p:sp>
      <p:pic>
        <p:nvPicPr>
          <p:cNvPr id="181" name="NoFIRES logo red on white.png" descr="NoFIRES logo red on 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11" y="2422921"/>
            <a:ext cx="8949178" cy="1732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Heat Transf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Heat Transfer</a:t>
            </a:r>
          </a:p>
        </p:txBody>
      </p:sp>
      <p:sp>
        <p:nvSpPr>
          <p:cNvPr id="214" name="Combustion gives off heat which can ignite other nearby fuels.…"/>
          <p:cNvSpPr txBox="1"/>
          <p:nvPr>
            <p:ph type="body" idx="1"/>
          </p:nvPr>
        </p:nvSpPr>
        <p:spPr>
          <a:xfrm>
            <a:off x="650239" y="2004907"/>
            <a:ext cx="11704322" cy="6697472"/>
          </a:xfrm>
          <a:prstGeom prst="rect">
            <a:avLst/>
          </a:prstGeom>
        </p:spPr>
        <p:txBody>
          <a:bodyPr/>
          <a:lstStyle/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Combustion gives off heat which can ignite other nearby fuels.</a:t>
            </a:r>
          </a:p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Heat energy always flows from hotter to colder.</a:t>
            </a:r>
          </a:p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Three methods of heat transfer:</a:t>
            </a:r>
          </a:p>
          <a:p>
            <a:pPr lvl="1" marL="8890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Conduction</a:t>
            </a:r>
            <a:endParaRPr sz="3400"/>
          </a:p>
          <a:p>
            <a:pPr lvl="1" marL="8890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Convection</a:t>
            </a:r>
            <a:endParaRPr sz="3400"/>
          </a:p>
          <a:p>
            <a:pPr lvl="1" marL="8890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Radiation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on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Conduction</a:t>
            </a:r>
          </a:p>
        </p:txBody>
      </p:sp>
      <p:sp>
        <p:nvSpPr>
          <p:cNvPr id="217" name="Heat transferred from one molecule to another…"/>
          <p:cNvSpPr txBox="1"/>
          <p:nvPr>
            <p:ph type="body" idx="1"/>
          </p:nvPr>
        </p:nvSpPr>
        <p:spPr>
          <a:xfrm>
            <a:off x="534299" y="2600960"/>
            <a:ext cx="12187437" cy="5852161"/>
          </a:xfrm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3900"/>
              </a:spcBef>
              <a:buClrTx/>
              <a:buSzTx/>
              <a:buNone/>
              <a:defRPr sz="34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Heat transferred from one molecule to another </a:t>
            </a:r>
          </a:p>
          <a:p>
            <a:pPr marL="0" indent="0" defTabSz="554990">
              <a:spcBef>
                <a:spcPts val="3900"/>
              </a:spcBef>
              <a:buClrTx/>
              <a:buSzTx/>
              <a:buNone/>
              <a:defRPr sz="34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Direct contact</a:t>
            </a:r>
          </a:p>
          <a:p>
            <a:pPr marL="0" indent="0" defTabSz="554990">
              <a:spcBef>
                <a:spcPts val="3900"/>
              </a:spcBef>
              <a:buClrTx/>
              <a:buSzTx/>
              <a:buNone/>
              <a:defRPr sz="34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Conductors transfer heat well</a:t>
            </a:r>
          </a:p>
          <a:p>
            <a:pPr lvl="1" marL="0" indent="217170" defTabSz="554990">
              <a:spcBef>
                <a:spcPts val="3900"/>
              </a:spcBef>
              <a:buClrTx/>
              <a:buSzTx/>
              <a:buNone/>
              <a:defRPr sz="34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eg: Metal</a:t>
            </a:r>
            <a:endParaRPr sz="3230"/>
          </a:p>
          <a:p>
            <a:pPr marL="0" indent="0" defTabSz="554990">
              <a:spcBef>
                <a:spcPts val="3900"/>
              </a:spcBef>
              <a:buClrTx/>
              <a:buSzTx/>
              <a:buNone/>
              <a:defRPr sz="34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Insulators do not transfer heat well</a:t>
            </a:r>
          </a:p>
          <a:p>
            <a:pPr lvl="1" marL="0" indent="217170" defTabSz="554990">
              <a:spcBef>
                <a:spcPts val="3900"/>
              </a:spcBef>
              <a:buClrTx/>
              <a:buSzTx/>
              <a:buNone/>
              <a:defRPr sz="34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eg: Fiberglass</a:t>
            </a:r>
          </a:p>
        </p:txBody>
      </p:sp>
      <p:pic>
        <p:nvPicPr>
          <p:cNvPr id="218" name="D:\PPTImagesConverted\22332_04_0196A.tif" descr="D:\PPTImagesConverted\22332_04_0196A.t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24954"/>
          <a:stretch>
            <a:fillRect/>
          </a:stretch>
        </p:blipFill>
        <p:spPr>
          <a:xfrm>
            <a:off x="8250031" y="3992324"/>
            <a:ext cx="4253431" cy="3069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onv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Convection</a:t>
            </a:r>
          </a:p>
        </p:txBody>
      </p:sp>
      <p:sp>
        <p:nvSpPr>
          <p:cNvPr id="221" name="Movement of heat through a fluid medium such as air or a liquid.…"/>
          <p:cNvSpPr txBox="1"/>
          <p:nvPr>
            <p:ph type="body" idx="1"/>
          </p:nvPr>
        </p:nvSpPr>
        <p:spPr>
          <a:xfrm>
            <a:off x="975359" y="2817706"/>
            <a:ext cx="11691145" cy="4617946"/>
          </a:xfrm>
          <a:prstGeom prst="rect">
            <a:avLst/>
          </a:prstGeom>
        </p:spPr>
        <p:txBody>
          <a:bodyPr/>
          <a:lstStyle/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Movement of heat through a fluid medium such as air or a liquid.</a:t>
            </a:r>
          </a:p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Creates convection currents</a:t>
            </a:r>
          </a:p>
        </p:txBody>
      </p:sp>
      <p:pic>
        <p:nvPicPr>
          <p:cNvPr id="222" name="D:\PPTImagesConverted\22332_04_0198A.tif" descr="D:\PPTImagesConverted\22332_04_0198A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5625" y="7359784"/>
            <a:ext cx="2504554" cy="2040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onvection within a Ro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Convection within a Room</a:t>
            </a:r>
          </a:p>
        </p:txBody>
      </p:sp>
      <p:sp>
        <p:nvSpPr>
          <p:cNvPr id="225" name="Hot gases rise, then travel horizontally.…"/>
          <p:cNvSpPr txBox="1"/>
          <p:nvPr>
            <p:ph type="body" idx="1"/>
          </p:nvPr>
        </p:nvSpPr>
        <p:spPr>
          <a:xfrm>
            <a:off x="650239" y="2275840"/>
            <a:ext cx="11704322" cy="6697472"/>
          </a:xfrm>
          <a:prstGeom prst="rect">
            <a:avLst/>
          </a:prstGeom>
        </p:spPr>
        <p:txBody>
          <a:bodyPr/>
          <a:lstStyle/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Hot gases rise, then travel horizontally.</a:t>
            </a:r>
          </a:p>
          <a:p>
            <a:pPr marL="0" indent="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Gases then bank down a wall or move outside the room.</a:t>
            </a:r>
          </a:p>
          <a:p>
            <a:pPr lvl="1" marL="0" indent="22860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Horizontally</a:t>
            </a:r>
            <a:endParaRPr sz="3400"/>
          </a:p>
          <a:p>
            <a:pPr lvl="1" marL="0" indent="228600" defTabSz="584200">
              <a:spcBef>
                <a:spcPts val="420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Vertically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adi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Radiation</a:t>
            </a:r>
          </a:p>
        </p:txBody>
      </p:sp>
      <p:sp>
        <p:nvSpPr>
          <p:cNvPr id="228" name="Transfer of heat in the form of an invisible wave…"/>
          <p:cNvSpPr txBox="1"/>
          <p:nvPr>
            <p:ph type="body" idx="1"/>
          </p:nvPr>
        </p:nvSpPr>
        <p:spPr>
          <a:xfrm>
            <a:off x="975359" y="2817706"/>
            <a:ext cx="11440585" cy="5852161"/>
          </a:xfrm>
          <a:prstGeom prst="rect">
            <a:avLst/>
          </a:prstGeom>
        </p:spPr>
        <p:txBody>
          <a:bodyPr/>
          <a:lstStyle/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Transfer of heat in the form of an invisible wave</a:t>
            </a: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Heat radiated to a nearby structure can ignite it</a:t>
            </a: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Radiated heat passing through a window can ignite an object</a:t>
            </a:r>
          </a:p>
        </p:txBody>
      </p:sp>
      <p:pic>
        <p:nvPicPr>
          <p:cNvPr id="229" name="D:\PPTImagesConverted\22332_04_0201A.tif" descr="D:\PPTImagesConverted\22332_04_0201A.t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309"/>
          <a:stretch>
            <a:fillRect/>
          </a:stretch>
        </p:blipFill>
        <p:spPr>
          <a:xfrm>
            <a:off x="10166535" y="7553990"/>
            <a:ext cx="2536853" cy="2105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E.D.I.T.H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E.D.I.T.H.</a:t>
            </a:r>
          </a:p>
        </p:txBody>
      </p:sp>
      <p:sp>
        <p:nvSpPr>
          <p:cNvPr id="232" name="EX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111099" defTabSz="473201">
              <a:spcBef>
                <a:spcPts val="800"/>
              </a:spcBef>
              <a:buSzTx/>
              <a:buNone/>
              <a:defRPr sz="2916">
                <a:solidFill>
                  <a:srgbClr val="FF0000"/>
                </a:solidFill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E</a:t>
            </a:r>
            <a:r>
              <a:rPr>
                <a:solidFill>
                  <a:srgbClr val="000000"/>
                </a:solidFill>
              </a:rPr>
              <a:t>XIT</a:t>
            </a:r>
            <a:endParaRPr>
              <a:solidFill>
                <a:srgbClr val="000000"/>
              </a:solidFill>
            </a:endParaRPr>
          </a:p>
          <a:p>
            <a:pPr marL="0" indent="111099" defTabSz="473201">
              <a:spcBef>
                <a:spcPts val="3400"/>
              </a:spcBef>
              <a:buSzTx/>
              <a:buNone/>
              <a:defRPr sz="2916"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111099" defTabSz="473201">
              <a:spcBef>
                <a:spcPts val="800"/>
              </a:spcBef>
              <a:buSzTx/>
              <a:buNone/>
              <a:defRPr sz="2916">
                <a:solidFill>
                  <a:srgbClr val="FF0000"/>
                </a:solidFill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</a:t>
            </a:r>
            <a:r>
              <a:rPr>
                <a:solidFill>
                  <a:srgbClr val="000000"/>
                </a:solidFill>
              </a:rPr>
              <a:t>RILLS</a:t>
            </a:r>
            <a:endParaRPr>
              <a:solidFill>
                <a:srgbClr val="000000"/>
              </a:solidFill>
            </a:endParaRPr>
          </a:p>
          <a:p>
            <a:pPr marL="0" indent="111099" defTabSz="473201">
              <a:spcBef>
                <a:spcPts val="3400"/>
              </a:spcBef>
              <a:buSzTx/>
              <a:buNone/>
              <a:defRPr sz="2916"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111099" defTabSz="473201">
              <a:spcBef>
                <a:spcPts val="800"/>
              </a:spcBef>
              <a:buSzTx/>
              <a:buNone/>
              <a:defRPr sz="2916">
                <a:solidFill>
                  <a:srgbClr val="FF0000"/>
                </a:solidFill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I</a:t>
            </a:r>
            <a:r>
              <a:rPr>
                <a:solidFill>
                  <a:srgbClr val="000000"/>
                </a:solidFill>
              </a:rPr>
              <a:t>N</a:t>
            </a:r>
            <a:endParaRPr>
              <a:solidFill>
                <a:srgbClr val="000000"/>
              </a:solidFill>
            </a:endParaRPr>
          </a:p>
          <a:p>
            <a:pPr marL="0" indent="111099" defTabSz="473201">
              <a:spcBef>
                <a:spcPts val="3400"/>
              </a:spcBef>
              <a:buSzTx/>
              <a:buNone/>
              <a:defRPr sz="2916"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111099" defTabSz="473201">
              <a:spcBef>
                <a:spcPts val="800"/>
              </a:spcBef>
              <a:buSzTx/>
              <a:buNone/>
              <a:defRPr sz="2916">
                <a:solidFill>
                  <a:srgbClr val="FF0000"/>
                </a:solidFill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T</a:t>
            </a:r>
            <a:r>
              <a:rPr>
                <a:solidFill>
                  <a:srgbClr val="000000"/>
                </a:solidFill>
              </a:rPr>
              <a:t>HE</a:t>
            </a:r>
            <a:endParaRPr>
              <a:solidFill>
                <a:srgbClr val="000000"/>
              </a:solidFill>
            </a:endParaRPr>
          </a:p>
          <a:p>
            <a:pPr marL="0" indent="111099" defTabSz="473201">
              <a:spcBef>
                <a:spcPts val="3400"/>
              </a:spcBef>
              <a:buSzTx/>
              <a:buNone/>
              <a:defRPr sz="2916"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111099" defTabSz="473201">
              <a:spcBef>
                <a:spcPts val="800"/>
              </a:spcBef>
              <a:buSzTx/>
              <a:buNone/>
              <a:defRPr sz="2916">
                <a:solidFill>
                  <a:srgbClr val="FF0000"/>
                </a:solidFill>
                <a:effectLst>
                  <a:outerShdw sx="100000" sy="100000" kx="0" ky="0" algn="b" rotWithShape="0" blurRad="30861" dist="30861" dir="2700000">
                    <a:srgbClr val="000000">
                      <a:alpha val="43137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</a:t>
            </a:r>
            <a:r>
              <a:rPr>
                <a:solidFill>
                  <a:srgbClr val="000000"/>
                </a:solidFill>
              </a:rPr>
              <a:t>OUSE</a:t>
            </a:r>
          </a:p>
        </p:txBody>
      </p:sp>
      <p:pic>
        <p:nvPicPr>
          <p:cNvPr id="233" name="image16.jpg" descr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593" y="3205934"/>
            <a:ext cx="5977501" cy="5081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DSC04829" descr="DSC048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479" y="866986"/>
            <a:ext cx="10403842" cy="780288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moke detector"/>
          <p:cNvSpPr txBox="1"/>
          <p:nvPr/>
        </p:nvSpPr>
        <p:spPr>
          <a:xfrm>
            <a:off x="2167466" y="4118186"/>
            <a:ext cx="2301650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 sz="24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Smoke detector</a:t>
            </a:r>
          </a:p>
        </p:txBody>
      </p:sp>
      <p:sp>
        <p:nvSpPr>
          <p:cNvPr id="237" name="Carbon monoxide…"/>
          <p:cNvSpPr txBox="1"/>
          <p:nvPr/>
        </p:nvSpPr>
        <p:spPr>
          <a:xfrm>
            <a:off x="8655087" y="1408853"/>
            <a:ext cx="2793080" cy="866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defRPr b="1" sz="24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Carbon monoxide </a:t>
            </a:r>
            <a:endParaRPr>
              <a:solidFill>
                <a:srgbClr val="FFFFFF"/>
              </a:solidFill>
            </a:endParaRPr>
          </a:p>
          <a:p>
            <a:pPr defTabSz="1300480">
              <a:defRPr b="1" sz="24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detector</a:t>
            </a:r>
          </a:p>
        </p:txBody>
      </p:sp>
      <p:sp>
        <p:nvSpPr>
          <p:cNvPr id="238" name="Line"/>
          <p:cNvSpPr/>
          <p:nvPr/>
        </p:nvSpPr>
        <p:spPr>
          <a:xfrm flipH="1" flipV="1">
            <a:off x="2926079" y="3251199"/>
            <a:ext cx="650241" cy="866988"/>
          </a:xfrm>
          <a:prstGeom prst="line">
            <a:avLst/>
          </a:prstGeom>
          <a:ln w="12700" cap="sq">
            <a:solidFill>
              <a:srgbClr val="FFFFFF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239" name="Line"/>
          <p:cNvSpPr/>
          <p:nvPr/>
        </p:nvSpPr>
        <p:spPr>
          <a:xfrm>
            <a:off x="9970346" y="2600959"/>
            <a:ext cx="1" cy="1733975"/>
          </a:xfrm>
          <a:prstGeom prst="line">
            <a:avLst/>
          </a:prstGeom>
          <a:ln w="12700" cap="sq">
            <a:solidFill>
              <a:srgbClr val="FFFFFF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mok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Smoke</a:t>
            </a:r>
          </a:p>
        </p:txBody>
      </p:sp>
      <p:sp>
        <p:nvSpPr>
          <p:cNvPr id="242" name="Airborne products of combus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Airborne products of combustion</a:t>
            </a:r>
          </a:p>
          <a:p>
            <a:pPr marL="0" indent="0">
              <a:buSzTx/>
              <a:buNone/>
            </a:pPr>
            <a:r>
              <a:t>Consists of:</a:t>
            </a:r>
          </a:p>
          <a:p>
            <a:pPr lvl="1"/>
            <a:r>
              <a:t>Particles</a:t>
            </a:r>
            <a:endParaRPr sz="3400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Vapors</a:t>
            </a:r>
            <a:endParaRPr sz="3400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Gases</a:t>
            </a:r>
            <a:endParaRPr sz="3400">
              <a:latin typeface="Helvetica"/>
              <a:ea typeface="Helvetica"/>
              <a:cs typeface="Helvetica"/>
              <a:sym typeface="Helvetica"/>
            </a:endParaRPr>
          </a:p>
          <a:p>
            <a:pPr marL="0" indent="0">
              <a:buSzTx/>
              <a:buNone/>
            </a:pPr>
            <a:r>
              <a:t>Inhalation of smoke can cause severe injuries.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lass 3: Burn Inju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7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Class 3: Burn Injuries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ayers of Sk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Layers of Skin</a:t>
            </a:r>
          </a:p>
        </p:txBody>
      </p:sp>
      <p:sp>
        <p:nvSpPr>
          <p:cNvPr id="247" name="Body"/>
          <p:cNvSpPr txBox="1"/>
          <p:nvPr>
            <p:ph type="body" idx="1"/>
          </p:nvPr>
        </p:nvSpPr>
        <p:spPr>
          <a:xfrm>
            <a:off x="650239" y="2275840"/>
            <a:ext cx="11704322" cy="66974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8" name="image28.png" descr="imag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0962" y="3421662"/>
            <a:ext cx="9160583" cy="568169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ign-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Sign-In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Types of Burn Inju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Types of Burn Injuries</a:t>
            </a:r>
          </a:p>
        </p:txBody>
      </p:sp>
      <p:sp>
        <p:nvSpPr>
          <p:cNvPr id="253" name="Thermal…"/>
          <p:cNvSpPr txBox="1"/>
          <p:nvPr>
            <p:ph type="body" idx="1"/>
          </p:nvPr>
        </p:nvSpPr>
        <p:spPr>
          <a:xfrm>
            <a:off x="650239" y="2275840"/>
            <a:ext cx="11704322" cy="4709129"/>
          </a:xfrm>
          <a:prstGeom prst="rect">
            <a:avLst/>
          </a:prstGeom>
        </p:spPr>
        <p:txBody>
          <a:bodyPr anchor="ctr"/>
          <a:lstStyle/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Thermal</a:t>
            </a:r>
            <a:endParaRPr sz="5000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Chemical</a:t>
            </a:r>
            <a:endParaRPr sz="5000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Electrical</a:t>
            </a:r>
            <a:endParaRPr sz="5000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Radiation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1st Deg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1st Degree</a:t>
            </a:r>
          </a:p>
        </p:txBody>
      </p:sp>
      <p:pic>
        <p:nvPicPr>
          <p:cNvPr id="256" name="image29.jpg" descr="image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1164" y="5953369"/>
            <a:ext cx="3786684" cy="378668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Painful/reddened skin…"/>
          <p:cNvSpPr txBox="1"/>
          <p:nvPr/>
        </p:nvSpPr>
        <p:spPr>
          <a:xfrm>
            <a:off x="499491" y="2027458"/>
            <a:ext cx="12005818" cy="3914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Painful/reddened skin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Minor to moderare pain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Heals in about 1 week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Can be treated with cool, clean cloth</a:t>
            </a:r>
          </a:p>
        </p:txBody>
      </p:sp>
      <p:sp>
        <p:nvSpPr>
          <p:cNvPr id="258" name="Text"/>
          <p:cNvSpPr txBox="1"/>
          <p:nvPr/>
        </p:nvSpPr>
        <p:spPr>
          <a:xfrm>
            <a:off x="-49262" y="6394026"/>
            <a:ext cx="142749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809625" indent="-809625" algn="l" defTabSz="1300480">
              <a:buSzPct val="100000"/>
              <a:buFont typeface="Arial"/>
              <a:buChar char="•"/>
              <a:defRPr sz="3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0" name="image30.jpg" descr="image3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9999" y="6050423"/>
            <a:ext cx="4490721" cy="3592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2nd Degree"/>
          <p:cNvSpPr txBox="1"/>
          <p:nvPr>
            <p:ph type="title"/>
          </p:nvPr>
        </p:nvSpPr>
        <p:spPr>
          <a:xfrm>
            <a:off x="571423" y="325119"/>
            <a:ext cx="11704321" cy="1625601"/>
          </a:xfrm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2nd Degree</a:t>
            </a:r>
          </a:p>
        </p:txBody>
      </p:sp>
      <p:pic>
        <p:nvPicPr>
          <p:cNvPr id="263" name="image31.jpg" descr="image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4736" y="5684180"/>
            <a:ext cx="3443318" cy="3787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Blisters may be present…"/>
          <p:cNvSpPr txBox="1"/>
          <p:nvPr/>
        </p:nvSpPr>
        <p:spPr>
          <a:xfrm>
            <a:off x="795866" y="2590491"/>
            <a:ext cx="12725212" cy="283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Blisters may be present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Moderate to severe pain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Usually 2-3 weeks to heal</a:t>
            </a:r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3rd Deg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3rd Degree</a:t>
            </a:r>
          </a:p>
        </p:txBody>
      </p:sp>
      <p:pic>
        <p:nvPicPr>
          <p:cNvPr id="268" name="image32.jpg" descr="image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4385" y="6119385"/>
            <a:ext cx="3292043" cy="3451336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Underlying muscles and tissues destroyed…"/>
          <p:cNvSpPr txBox="1"/>
          <p:nvPr/>
        </p:nvSpPr>
        <p:spPr>
          <a:xfrm>
            <a:off x="775015" y="2650216"/>
            <a:ext cx="12538503" cy="283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Underlying muscles and tissues destroyed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Pain absent because nerve endings destroyed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Skin appears charred or white</a:t>
            </a:r>
          </a:p>
        </p:txBody>
      </p:sp>
      <p:sp>
        <p:nvSpPr>
          <p:cNvPr id="270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earn not to bu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Learn not to burn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4" name="C:\Users\Athol_Fire\AppData\Local\Microsoft\Windows\Temporary Internet Files\Content.IE5\230OC4MG\Matches-Crowdfunding-Ignite-600[1].jpg" descr="C:\Users\Athol_Fire\AppData\Local\Microsoft\Windows\Temporary Internet Files\Content.IE5\230OC4MG\Matches-Crowdfunding-Ignite-600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385" y="4342318"/>
            <a:ext cx="3791109" cy="236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C:\Users\Athol_Fire\AppData\Local\Microsoft\Windows\Temporary Internet Files\Content.IE5\GNQF5045\bic_lighter_by_flutterbr0-d6srj48[1].jpg" descr="C:\Users\Athol_Fire\AppData\Local\Microsoft\Windows\Temporary Internet Files\Content.IE5\GNQF5045\bic_lighter_by_flutterbr0-d6srj48[1]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1956" y="4342318"/>
            <a:ext cx="1481164" cy="236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C:\Users\Athol_Fire\AppData\Local\Microsoft\Windows\Temporary Internet Files\Content.IE5\IQXP1Z9U\gas_can[1].jpg" descr="C:\Users\Athol_Fire\AppData\Local\Microsoft\Windows\Temporary Internet Files\Content.IE5\IQXP1Z9U\gas_can[1]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9359" y="4342318"/>
            <a:ext cx="1735618" cy="236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https://encrypted-tbn3.gstatic.com/images?q=tbn:ANd9GcT6Du4AEFr1WfqrrXObJcxiODOwt8CwdWteQqGYb192Gt__Kn3B4A" descr="https://encrypted-tbn3.gstatic.com/images?q=tbn:ANd9GcT6Du4AEFr1WfqrrXObJcxiODOwt8CwdWteQqGYb192Gt__Kn3B4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01767" y="4516314"/>
            <a:ext cx="2709162" cy="202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3"/>
      <p:bldP build="whole" bldLvl="1" animBg="1" rev="0" advAuto="0" spid="275" grpId="2"/>
      <p:bldP build="whole" bldLvl="1" animBg="1" rev="0" advAuto="0" spid="277" grpId="4"/>
      <p:bldP build="whole" bldLvl="1" animBg="1" rev="0" advAuto="0" spid="27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In A Flas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In A Flash</a:t>
            </a:r>
          </a:p>
        </p:txBody>
      </p:sp>
      <p:pic>
        <p:nvPicPr>
          <p:cNvPr id="280" name="image37.pdf" descr="image3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476" y="2850934"/>
            <a:ext cx="3605847" cy="405173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SUMMARY</a:t>
            </a:r>
          </a:p>
        </p:txBody>
      </p:sp>
      <p:sp>
        <p:nvSpPr>
          <p:cNvPr id="284" name="Burns are very serious injuries…"/>
          <p:cNvSpPr txBox="1"/>
          <p:nvPr>
            <p:ph type="body" idx="1"/>
          </p:nvPr>
        </p:nvSpPr>
        <p:spPr>
          <a:xfrm>
            <a:off x="650239" y="2275840"/>
            <a:ext cx="11704322" cy="5201921"/>
          </a:xfrm>
          <a:prstGeom prst="rect">
            <a:avLst/>
          </a:prstGeom>
        </p:spPr>
        <p:txBody>
          <a:bodyPr anchor="ctr"/>
          <a:lstStyle/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Burns are very serious injuries</a:t>
            </a: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Alert adults about ignition materials</a:t>
            </a:r>
            <a:endParaRPr sz="5000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444500" indent="-444500" defTabSz="584200">
              <a:spcBef>
                <a:spcPts val="4200"/>
              </a:spcBef>
              <a:buClrTx/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t>Store fuel safely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HO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HOMEWORK</a:t>
            </a:r>
          </a:p>
        </p:txBody>
      </p:sp>
      <p:sp>
        <p:nvSpPr>
          <p:cNvPr id="288" name="Apology Letter Worksheet"/>
          <p:cNvSpPr txBox="1"/>
          <p:nvPr>
            <p:ph type="body" sz="quarter" idx="1"/>
          </p:nvPr>
        </p:nvSpPr>
        <p:spPr>
          <a:xfrm>
            <a:off x="650239" y="2275840"/>
            <a:ext cx="11704322" cy="2136320"/>
          </a:xfrm>
          <a:prstGeom prst="rect">
            <a:avLst/>
          </a:prstGeom>
        </p:spPr>
        <p:txBody>
          <a:bodyPr anchor="ctr"/>
          <a:lstStyle>
            <a:lvl1pPr marL="0" indent="137160" defTabSz="584200">
              <a:spcBef>
                <a:spcPts val="4200"/>
              </a:spcBef>
              <a:buSzTx/>
              <a:buFont typeface="Wingdings 2"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Apology Letter Worksheet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Homework 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Homework 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lass 2 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Class 2 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nditions Needed for F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b="1" sz="671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Conditions Needed for Fire</a:t>
            </a:r>
          </a:p>
        </p:txBody>
      </p:sp>
      <p:sp>
        <p:nvSpPr>
          <p:cNvPr id="192" name="Three basic factors required for combus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Three basic factors required for combustion:</a:t>
            </a:r>
          </a:p>
          <a:p>
            <a:pPr lvl="1" marL="1270000" indent="-635000">
              <a:buSzPct val="100000"/>
              <a:buAutoNum type="arabicPeriod" startAt="1"/>
            </a:pPr>
            <a:r>
              <a:t>Fuel</a:t>
            </a:r>
            <a:endParaRPr sz="4800">
              <a:latin typeface="Helvetica"/>
              <a:ea typeface="Helvetica"/>
              <a:cs typeface="Helvetica"/>
              <a:sym typeface="Helvetica"/>
            </a:endParaRPr>
          </a:p>
          <a:p>
            <a:pPr lvl="1" marL="1270000" indent="-635000">
              <a:buSzPct val="100000"/>
              <a:buAutoNum type="arabicPeriod" startAt="1"/>
            </a:pPr>
            <a:r>
              <a:t>Oxygen</a:t>
            </a:r>
            <a:endParaRPr sz="4800">
              <a:latin typeface="Helvetica"/>
              <a:ea typeface="Helvetica"/>
              <a:cs typeface="Helvetica"/>
              <a:sym typeface="Helvetica"/>
            </a:endParaRPr>
          </a:p>
          <a:p>
            <a:pPr lvl="1" marL="1270000" indent="-635000">
              <a:buSzPct val="100000"/>
              <a:buAutoNum type="arabicPeriod" startAt="1"/>
            </a:pPr>
            <a:r>
              <a:t>Heat</a:t>
            </a:r>
            <a:endParaRPr sz="4800">
              <a:latin typeface="Helvetica"/>
              <a:ea typeface="Helvetica"/>
              <a:cs typeface="Helvetica"/>
              <a:sym typeface="Helvetica"/>
            </a:endParaRPr>
          </a:p>
          <a:p>
            <a:pPr marL="0" indent="0">
              <a:buSzTx/>
              <a:buNone/>
            </a:pPr>
            <a:r>
              <a:t>Chemical chain reactions keep the fire burning</a:t>
            </a:r>
          </a:p>
        </p:txBody>
      </p:sp>
      <p:pic>
        <p:nvPicPr>
          <p:cNvPr id="193" name="53424_CH05_FIG03" descr="53424_CH05_FIG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8114" y="8391305"/>
            <a:ext cx="1969193" cy="96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53424_CH05_FIG04" descr="53424_CH05_FIG0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4497" y="8254996"/>
            <a:ext cx="1422265" cy="1233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iquid    Solid    Gas"/>
          <p:cNvSpPr txBox="1"/>
          <p:nvPr>
            <p:ph type="title"/>
          </p:nvPr>
        </p:nvSpPr>
        <p:spPr>
          <a:xfrm>
            <a:off x="439274" y="444500"/>
            <a:ext cx="12126252" cy="2159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Liquid    Solid    Gas</a:t>
            </a:r>
          </a:p>
        </p:txBody>
      </p:sp>
      <p:pic>
        <p:nvPicPr>
          <p:cNvPr id="197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947" y="3687240"/>
            <a:ext cx="10936906" cy="4131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roducts of Combus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b="1" sz="736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Products of Combustion</a:t>
            </a:r>
          </a:p>
        </p:txBody>
      </p:sp>
      <p:sp>
        <p:nvSpPr>
          <p:cNvPr id="200" name="Combustion produces smoke, heat, light and g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Combustion produces smoke, heat, light and gases</a:t>
            </a:r>
            <a:endParaRPr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marL="0" indent="0">
              <a:buSzTx/>
              <a:buNone/>
            </a:pPr>
            <a:r>
              <a:t>Specific products depend on:</a:t>
            </a:r>
          </a:p>
          <a:p>
            <a:pPr lvl="1"/>
            <a:r>
              <a:t>Fuel</a:t>
            </a:r>
            <a:endParaRPr sz="3400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Temperature</a:t>
            </a:r>
            <a:endParaRPr sz="3400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Amount of oxygen available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IRE IS FA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FIRE IS FAST</a:t>
            </a:r>
          </a:p>
        </p:txBody>
      </p:sp>
      <p:sp>
        <p:nvSpPr>
          <p:cNvPr id="203" name="Fire doubles in size every 30 second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Fire doubles in size every 30 seconds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ypes of Fires"/>
          <p:cNvSpPr txBox="1"/>
          <p:nvPr>
            <p:ph type="title"/>
          </p:nvPr>
        </p:nvSpPr>
        <p:spPr>
          <a:xfrm>
            <a:off x="866986" y="325119"/>
            <a:ext cx="11704321" cy="1625601"/>
          </a:xfrm>
          <a:prstGeom prst="rect">
            <a:avLst/>
          </a:prstGeom>
        </p:spPr>
        <p:txBody>
          <a:bodyPr/>
          <a:lstStyle>
            <a:lvl1pPr defTabSz="584200">
              <a:defRPr sz="8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Types of Fires</a:t>
            </a:r>
          </a:p>
        </p:txBody>
      </p:sp>
      <p:pic>
        <p:nvPicPr>
          <p:cNvPr id="206" name="image16.jpg" descr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5173" y="2259768"/>
            <a:ext cx="7802881" cy="558122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ASH"/>
          <p:cNvSpPr txBox="1"/>
          <p:nvPr/>
        </p:nvSpPr>
        <p:spPr>
          <a:xfrm>
            <a:off x="127247" y="2292956"/>
            <a:ext cx="1187390" cy="67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>
              <a:spcBef>
                <a:spcPts val="4200"/>
              </a:spcBef>
            </a:pPr>
            <a:r>
              <a:t>A</a:t>
            </a:r>
            <a:r>
              <a:t>SH</a:t>
            </a:r>
          </a:p>
        </p:txBody>
      </p:sp>
      <p:sp>
        <p:nvSpPr>
          <p:cNvPr id="208" name="BUBBLES"/>
          <p:cNvSpPr txBox="1"/>
          <p:nvPr/>
        </p:nvSpPr>
        <p:spPr>
          <a:xfrm>
            <a:off x="108373" y="3467946"/>
            <a:ext cx="4551681" cy="67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>
              <a:spcBef>
                <a:spcPts val="4200"/>
              </a:spcBef>
            </a:pPr>
            <a:r>
              <a:t>B</a:t>
            </a:r>
            <a:r>
              <a:t>UBBLES</a:t>
            </a:r>
          </a:p>
        </p:txBody>
      </p:sp>
      <p:sp>
        <p:nvSpPr>
          <p:cNvPr id="209" name="CIRCUITS"/>
          <p:cNvSpPr txBox="1"/>
          <p:nvPr/>
        </p:nvSpPr>
        <p:spPr>
          <a:xfrm>
            <a:off x="118224" y="4551679"/>
            <a:ext cx="2225753" cy="67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>
              <a:spcBef>
                <a:spcPts val="4200"/>
              </a:spcBef>
            </a:pPr>
            <a:r>
              <a:t>C</a:t>
            </a:r>
            <a:r>
              <a:t>IRCUITS</a:t>
            </a:r>
          </a:p>
        </p:txBody>
      </p:sp>
      <p:sp>
        <p:nvSpPr>
          <p:cNvPr id="210" name="DENTS"/>
          <p:cNvSpPr txBox="1"/>
          <p:nvPr/>
        </p:nvSpPr>
        <p:spPr>
          <a:xfrm>
            <a:off x="189466" y="5635413"/>
            <a:ext cx="1615848" cy="67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>
              <a:spcBef>
                <a:spcPts val="4200"/>
              </a:spcBef>
            </a:pPr>
            <a:r>
              <a:t>D</a:t>
            </a:r>
            <a:r>
              <a:t>ENTS</a:t>
            </a:r>
          </a:p>
        </p:txBody>
      </p:sp>
      <p:sp>
        <p:nvSpPr>
          <p:cNvPr id="211" name="KITCHEN"/>
          <p:cNvSpPr txBox="1"/>
          <p:nvPr/>
        </p:nvSpPr>
        <p:spPr>
          <a:xfrm>
            <a:off x="118225" y="6827518"/>
            <a:ext cx="2098650" cy="67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KITCHEN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3"/>
      <p:bldP build="whole" bldLvl="1" animBg="1" rev="0" advAuto="0" spid="208" grpId="2"/>
      <p:bldP build="whole" bldLvl="1" animBg="1" rev="0" advAuto="0" spid="210" grpId="4"/>
      <p:bldP build="whole" bldLvl="1" animBg="1" rev="0" advAuto="0" spid="211" grpId="5"/>
      <p:bldP build="whole" bldLvl="1" animBg="1" rev="0" advAuto="0" spid="20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