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media1.mpg" ContentType="video/unknown"/>
  <Override PartName="/ppt/media/image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video" Target="../media/media1.mpg"/><Relationship Id="rId3" Type="http://schemas.microsoft.com/office/2007/relationships/media" Target="../media/media1.mpg"/><Relationship Id="rId4" Type="http://schemas.openxmlformats.org/officeDocument/2006/relationships/image" Target="../media/image5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Northwestern Youth Fire Intervention Response, Education and Safety Partnership"/>
          <p:cNvSpPr txBox="1"/>
          <p:nvPr>
            <p:ph type="ctrTitle"/>
          </p:nvPr>
        </p:nvSpPr>
        <p:spPr>
          <a:xfrm>
            <a:off x="0" y="4825470"/>
            <a:ext cx="13004801" cy="2574926"/>
          </a:xfrm>
          <a:prstGeom prst="rect">
            <a:avLst/>
          </a:prstGeom>
        </p:spPr>
        <p:txBody>
          <a:bodyPr anchor="ctr"/>
          <a:lstStyle/>
          <a:p>
            <a:pPr lvl="1" defTabSz="457200">
              <a:defRPr b="1" sz="25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C23B3B"/>
                </a:solidFill>
              </a:rPr>
              <a:t>No</a:t>
            </a:r>
            <a:r>
              <a:rPr>
                <a:solidFill>
                  <a:srgbClr val="000000"/>
                </a:solidFill>
              </a:rPr>
              <a:t>rthwestern Youth </a:t>
            </a:r>
            <a:r>
              <a:rPr>
                <a:solidFill>
                  <a:srgbClr val="C23B3B"/>
                </a:solidFill>
              </a:rPr>
              <a:t>F</a:t>
            </a:r>
            <a:r>
              <a:rPr>
                <a:solidFill>
                  <a:srgbClr val="000000"/>
                </a:solidFill>
              </a:rPr>
              <a:t>ire </a:t>
            </a:r>
            <a:r>
              <a:rPr>
                <a:solidFill>
                  <a:srgbClr val="C23B3B"/>
                </a:solidFill>
              </a:rPr>
              <a:t>I</a:t>
            </a:r>
            <a:r>
              <a:rPr>
                <a:solidFill>
                  <a:srgbClr val="000000"/>
                </a:solidFill>
              </a:rPr>
              <a:t>ntervention </a:t>
            </a:r>
            <a:r>
              <a:rPr>
                <a:solidFill>
                  <a:srgbClr val="C23B3B"/>
                </a:solidFill>
              </a:rPr>
              <a:t>R</a:t>
            </a:r>
            <a:r>
              <a:rPr>
                <a:solidFill>
                  <a:srgbClr val="000000"/>
                </a:solidFill>
              </a:rPr>
              <a:t>esponse, </a:t>
            </a:r>
            <a:r>
              <a:rPr>
                <a:solidFill>
                  <a:srgbClr val="C23B3B"/>
                </a:solidFill>
              </a:rPr>
              <a:t>E</a:t>
            </a:r>
            <a:r>
              <a:rPr>
                <a:solidFill>
                  <a:srgbClr val="000000"/>
                </a:solidFill>
              </a:rPr>
              <a:t>ducation and </a:t>
            </a:r>
            <a:r>
              <a:rPr>
                <a:solidFill>
                  <a:srgbClr val="C23B3B"/>
                </a:solidFill>
              </a:rPr>
              <a:t>S</a:t>
            </a:r>
            <a:r>
              <a:rPr>
                <a:solidFill>
                  <a:srgbClr val="000000"/>
                </a:solidFill>
              </a:rPr>
              <a:t>afety Partnership</a:t>
            </a:r>
          </a:p>
        </p:txBody>
      </p:sp>
      <p:sp>
        <p:nvSpPr>
          <p:cNvPr id="120" name="A Community Response to Youth-set Fires"/>
          <p:cNvSpPr txBox="1"/>
          <p:nvPr>
            <p:ph type="subTitle" sz="quarter" idx="1"/>
          </p:nvPr>
        </p:nvSpPr>
        <p:spPr>
          <a:xfrm>
            <a:off x="1270000" y="7128933"/>
            <a:ext cx="10464800" cy="1130301"/>
          </a:xfrm>
          <a:prstGeom prst="rect">
            <a:avLst/>
          </a:prstGeom>
        </p:spPr>
        <p:txBody>
          <a:bodyPr anchor="ctr"/>
          <a:lstStyle>
            <a:lvl1pPr>
              <a:defRPr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A Community Response to Youth-set Fires</a:t>
            </a:r>
          </a:p>
        </p:txBody>
      </p:sp>
      <p:pic>
        <p:nvPicPr>
          <p:cNvPr id="121" name="NoFIRES logo red on white.png" descr="NoFIRES logo red on whit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27811" y="2422921"/>
            <a:ext cx="8949178" cy="17327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Fire Condi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Fire Conditions</a:t>
            </a:r>
          </a:p>
        </p:txBody>
      </p:sp>
      <p:sp>
        <p:nvSpPr>
          <p:cNvPr id="145" name="Three basic factors required for combustion: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r>
              <a:t>Three basic factors required for combustion:</a:t>
            </a:r>
          </a:p>
          <a:p>
            <a:pPr lvl="3" marL="0" indent="685800">
              <a:buSzTx/>
              <a:buNone/>
            </a:pPr>
            <a:r>
              <a:t>-</a:t>
            </a:r>
            <a:r>
              <a:rPr sz="3500"/>
              <a:t>Fuel</a:t>
            </a:r>
            <a:endParaRPr sz="3500">
              <a:latin typeface="Helvetica"/>
              <a:ea typeface="Helvetica"/>
              <a:cs typeface="Helvetica"/>
              <a:sym typeface="Helvetica"/>
            </a:endParaRPr>
          </a:p>
          <a:p>
            <a:pPr lvl="3" marL="0" indent="685800">
              <a:buSzTx/>
              <a:buNone/>
              <a:defRPr sz="3500"/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-</a:t>
            </a:r>
            <a:r>
              <a:t>Oxygen</a:t>
            </a:r>
          </a:p>
          <a:p>
            <a:pPr lvl="3" marL="0" indent="685800">
              <a:buSzTx/>
              <a:buNone/>
              <a:defRPr sz="3500"/>
            </a:pPr>
            <a:r>
              <a:t>-Heat</a:t>
            </a:r>
            <a:endParaRPr>
              <a:latin typeface="Helvetica"/>
              <a:ea typeface="Helvetica"/>
              <a:cs typeface="Helvetica"/>
              <a:sym typeface="Helvetica"/>
            </a:endParaRPr>
          </a:p>
          <a:p>
            <a:pPr/>
            <a:r>
              <a:t>Chemical chain reactions keep the fire burning</a:t>
            </a:r>
          </a:p>
        </p:txBody>
      </p:sp>
      <p:pic>
        <p:nvPicPr>
          <p:cNvPr id="146" name="53424_CH05_FIG03" descr="53424_CH05_FIG0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69048" y="3981333"/>
            <a:ext cx="3671664" cy="17909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53424_CH05_FIG04" descr="53424_CH05_FIG0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18363" y="4085166"/>
            <a:ext cx="2490136" cy="2159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What Burns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What Burns?</a:t>
            </a:r>
          </a:p>
        </p:txBody>
      </p:sp>
      <p:sp>
        <p:nvSpPr>
          <p:cNvPr id="150" name="Matter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t>Matter</a:t>
            </a:r>
          </a:p>
          <a:p>
            <a:pPr lvl="1" marL="0" indent="1010412">
              <a:buSzTx/>
              <a:buNone/>
            </a:pPr>
            <a:r>
              <a:t>-Made up of atoms and molecules</a:t>
            </a:r>
          </a:p>
          <a:p>
            <a:pPr lvl="1" marL="0" indent="1010412">
              <a:buSzTx/>
              <a:buNone/>
            </a:pPr>
            <a:r>
              <a:t>-Can exist in 3 states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Liquid    Solid    Gas"/>
          <p:cNvSpPr txBox="1"/>
          <p:nvPr>
            <p:ph type="title"/>
          </p:nvPr>
        </p:nvSpPr>
        <p:spPr>
          <a:xfrm>
            <a:off x="952500" y="1033778"/>
            <a:ext cx="11099800" cy="2159001"/>
          </a:xfrm>
          <a:prstGeom prst="rect">
            <a:avLst/>
          </a:prstGeom>
        </p:spPr>
        <p:txBody>
          <a:bodyPr/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Liquid    Solid    Gas</a:t>
            </a:r>
          </a:p>
        </p:txBody>
      </p:sp>
      <p:pic>
        <p:nvPicPr>
          <p:cNvPr id="153" name="image7.png" descr="image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57001" y="3945959"/>
            <a:ext cx="8655434" cy="32698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Liquid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Liquids</a:t>
            </a:r>
          </a:p>
        </p:txBody>
      </p:sp>
      <p:sp>
        <p:nvSpPr>
          <p:cNvPr id="156" name="Assume the shape of their container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r>
              <a:t>Assume the shape of their containers</a:t>
            </a:r>
          </a:p>
          <a:p>
            <a:pPr/>
            <a:r>
              <a:t>Vaporization is the release of a liquid’s molecules into the atmosphere</a:t>
            </a:r>
          </a:p>
        </p:txBody>
      </p:sp>
      <p:pic>
        <p:nvPicPr>
          <p:cNvPr id="157" name="https://encrypted-tbn1.gstatic.com/images?q=tbn:ANd9GcQu6QYBvZAVCDkWxbLatOGPJm6F7LSgOB0rYCvnYYqmCp2nY1Vx2g" descr="https://encrypted-tbn1.gstatic.com/images?q=tbn:ANd9GcQu6QYBvZAVCDkWxbLatOGPJm6F7LSgOB0rYCvnYYqmCp2nY1Vx2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78330" y="5108435"/>
            <a:ext cx="5175790" cy="28888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olid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Solids</a:t>
            </a:r>
          </a:p>
        </p:txBody>
      </p:sp>
      <p:sp>
        <p:nvSpPr>
          <p:cNvPr id="160" name="Most fuels are solid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r>
              <a:t>Most fuels are solids</a:t>
            </a:r>
          </a:p>
          <a:p>
            <a:pPr/>
            <a:r>
              <a:t>Pyrolysis releases molecules into atmosphere</a:t>
            </a:r>
          </a:p>
          <a:p>
            <a:pPr/>
            <a:r>
              <a:t>Converts solid to a gas</a:t>
            </a:r>
          </a:p>
        </p:txBody>
      </p:sp>
      <p:pic>
        <p:nvPicPr>
          <p:cNvPr id="161" name="https://encrypted-tbn0.gstatic.com/images?q=tbn:ANd9GcSZrwSF5tXfp86JmJGgx5yCXl3iAl7nmmvDUSGWjIU4bDJetkEO5w" descr="https://encrypted-tbn0.gstatic.com/images?q=tbn:ANd9GcSZrwSF5tXfp86JmJGgx5yCXl3iAl7nmmvDUSGWjIU4bDJetkEO5w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61277" y="6124215"/>
            <a:ext cx="6882246" cy="26020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as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Gases</a:t>
            </a:r>
          </a:p>
        </p:txBody>
      </p:sp>
      <p:sp>
        <p:nvSpPr>
          <p:cNvPr id="164" name="Have no shape and no volum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r>
              <a:t>Have no shape and no volume</a:t>
            </a:r>
          </a:p>
          <a:p>
            <a:pPr/>
            <a:r>
              <a:t>Expand indefinitely</a:t>
            </a:r>
          </a:p>
          <a:p>
            <a:pPr/>
            <a:r>
              <a:t>Fuel-to-air ratio must be within a certain range to combust</a:t>
            </a:r>
          </a:p>
        </p:txBody>
      </p:sp>
      <p:pic>
        <p:nvPicPr>
          <p:cNvPr id="165" name="https://encrypted-tbn0.gstatic.com/images?q=tbn:ANd9GcSN1bRvg6BZFe08lDu8GebhbMIXARTENRD5YlXvsd1D5d3FMRpa" descr="https://encrypted-tbn0.gstatic.com/images?q=tbn:ANd9GcSN1bRvg6BZFe08lDu8GebhbMIXARTENRD5YlXvsd1D5d3FMRpa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320434" y="5800526"/>
            <a:ext cx="2926247" cy="33507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roducts of Combus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37463">
              <a:defRPr b="1" sz="736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Products of Combustion</a:t>
            </a:r>
          </a:p>
        </p:txBody>
      </p:sp>
      <p:sp>
        <p:nvSpPr>
          <p:cNvPr id="168" name="Combustion produces smoke, heat, light, gase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Combustion produces smoke, heat, light, gases</a:t>
            </a:r>
            <a:endParaRPr>
              <a:effectLst>
                <a:outerShdw sx="100000" sy="100000" kx="0" ky="0" algn="b" rotWithShape="0" blurRad="38100" dist="38100" dir="2700000">
                  <a:srgbClr val="000000">
                    <a:alpha val="43137"/>
                  </a:srgbClr>
                </a:outerShdw>
              </a:effectLst>
              <a:latin typeface="Helvetica"/>
              <a:ea typeface="Helvetica"/>
              <a:cs typeface="Helvetica"/>
              <a:sym typeface="Helvetica"/>
            </a:endParaRPr>
          </a:p>
          <a:p>
            <a:pPr/>
            <a:r>
              <a:t>Specific products depend on:</a:t>
            </a:r>
          </a:p>
          <a:p>
            <a:pPr lvl="1" marL="0" indent="228600">
              <a:buSzTx/>
              <a:buNone/>
            </a:pPr>
            <a:r>
              <a:t>   -Fuel</a:t>
            </a:r>
            <a:endParaRPr sz="3400">
              <a:latin typeface="Helvetica"/>
              <a:ea typeface="Helvetica"/>
              <a:cs typeface="Helvetica"/>
              <a:sym typeface="Helvetica"/>
            </a:endParaRPr>
          </a:p>
          <a:p>
            <a:pPr lvl="1" marL="0" indent="228600">
              <a:buSzTx/>
              <a:buNone/>
            </a:pPr>
            <a:r>
              <a:rPr sz="3400">
                <a:latin typeface="Helvetica"/>
                <a:ea typeface="Helvetica"/>
                <a:cs typeface="Helvetica"/>
                <a:sym typeface="Helvetica"/>
              </a:rPr>
              <a:t>    -</a:t>
            </a:r>
            <a:r>
              <a:t>Temperature</a:t>
            </a:r>
            <a:endParaRPr sz="3400">
              <a:latin typeface="Helvetica"/>
              <a:ea typeface="Helvetica"/>
              <a:cs typeface="Helvetica"/>
              <a:sym typeface="Helvetica"/>
            </a:endParaRPr>
          </a:p>
          <a:p>
            <a:pPr lvl="1" marL="0" indent="228600">
              <a:buSzTx/>
              <a:buNone/>
            </a:pPr>
            <a:r>
              <a:rPr sz="3400">
                <a:latin typeface="Helvetica"/>
                <a:ea typeface="Helvetica"/>
                <a:cs typeface="Helvetica"/>
                <a:sym typeface="Helvetica"/>
              </a:rPr>
              <a:t>    -</a:t>
            </a:r>
            <a:r>
              <a:t>Amount of oxygen available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mok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Smoke</a:t>
            </a:r>
          </a:p>
        </p:txBody>
      </p:sp>
      <p:sp>
        <p:nvSpPr>
          <p:cNvPr id="171" name="Airborne products of combustion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Airborne products of combustion</a:t>
            </a:r>
          </a:p>
          <a:p>
            <a:pPr lvl="1" marL="0" indent="228600">
              <a:buSzTx/>
              <a:buNone/>
            </a:pPr>
            <a:r>
              <a:t>-Particles</a:t>
            </a:r>
            <a:endParaRPr sz="3400">
              <a:latin typeface="Helvetica"/>
              <a:ea typeface="Helvetica"/>
              <a:cs typeface="Helvetica"/>
              <a:sym typeface="Helvetica"/>
            </a:endParaRPr>
          </a:p>
          <a:p>
            <a:pPr lvl="1" marL="0" indent="228600">
              <a:buSzTx/>
              <a:buNone/>
            </a:pPr>
            <a:r>
              <a:rPr sz="3400">
                <a:latin typeface="Helvetica"/>
                <a:ea typeface="Helvetica"/>
                <a:cs typeface="Helvetica"/>
                <a:sym typeface="Helvetica"/>
              </a:rPr>
              <a:t>-</a:t>
            </a:r>
            <a:r>
              <a:t>Vapors</a:t>
            </a:r>
            <a:endParaRPr sz="3400">
              <a:latin typeface="Helvetica"/>
              <a:ea typeface="Helvetica"/>
              <a:cs typeface="Helvetica"/>
              <a:sym typeface="Helvetica"/>
            </a:endParaRPr>
          </a:p>
          <a:p>
            <a:pPr lvl="1" marL="0" indent="228600">
              <a:buSzTx/>
              <a:buNone/>
            </a:pPr>
            <a:r>
              <a:rPr sz="3400">
                <a:latin typeface="Helvetica"/>
                <a:ea typeface="Helvetica"/>
                <a:cs typeface="Helvetica"/>
                <a:sym typeface="Helvetica"/>
              </a:rPr>
              <a:t>-</a:t>
            </a:r>
            <a:r>
              <a:t>Gases</a:t>
            </a:r>
            <a:endParaRPr sz="3400">
              <a:latin typeface="Helvetica"/>
              <a:ea typeface="Helvetica"/>
              <a:cs typeface="Helvetica"/>
              <a:sym typeface="Helvetica"/>
            </a:endParaRPr>
          </a:p>
          <a:p>
            <a:pPr/>
            <a:r>
              <a:t>Inhalation of smoke can cause severe injuries</a:t>
            </a:r>
          </a:p>
        </p:txBody>
      </p:sp>
      <p:pic>
        <p:nvPicPr>
          <p:cNvPr id="172" name="C:\Users\Athol_Fire\AppData\Local\Microsoft\Windows\Temporary Internet Files\Content.IE5\4AWCTV22\smoky_background[1].jpg" descr="C:\Users\Athol_Fire\AppData\Local\Microsoft\Windows\Temporary Internet Files\Content.IE5\4AWCTV22\smoky_background[1]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322620" y="2725125"/>
            <a:ext cx="3051243" cy="45854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moke Conte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Smoke Contents</a:t>
            </a:r>
          </a:p>
        </p:txBody>
      </p:sp>
      <p:sp>
        <p:nvSpPr>
          <p:cNvPr id="175" name="Particle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525779">
              <a:spcBef>
                <a:spcPts val="3700"/>
              </a:spcBef>
              <a:buSzTx/>
              <a:buNone/>
              <a:defRPr b="1" sz="3239">
                <a:latin typeface="Helvetica"/>
                <a:ea typeface="Helvetica"/>
                <a:cs typeface="Helvetica"/>
                <a:sym typeface="Helvetica"/>
              </a:defRPr>
            </a:pPr>
            <a:r>
              <a:t>Particles</a:t>
            </a:r>
          </a:p>
          <a:p>
            <a:pPr lvl="1" marL="0" indent="205739" defTabSz="525779">
              <a:spcBef>
                <a:spcPts val="3700"/>
              </a:spcBef>
              <a:buSzTx/>
              <a:buNone/>
              <a:defRPr sz="3239"/>
            </a:pPr>
            <a:r>
              <a:t>-Solid matter consisting of unburned, partially burned or completely burned substances</a:t>
            </a:r>
            <a:endParaRPr sz="3059">
              <a:latin typeface="Helvetica"/>
              <a:ea typeface="Helvetica"/>
              <a:cs typeface="Helvetica"/>
              <a:sym typeface="Helvetica"/>
            </a:endParaRPr>
          </a:p>
          <a:p>
            <a:pPr lvl="1" marL="0" indent="205739" defTabSz="525779">
              <a:spcBef>
                <a:spcPts val="3700"/>
              </a:spcBef>
              <a:buSzTx/>
              <a:buNone/>
              <a:defRPr sz="3239"/>
            </a:pPr>
            <a:r>
              <a:rPr sz="3059">
                <a:latin typeface="Helvetica"/>
                <a:ea typeface="Helvetica"/>
                <a:cs typeface="Helvetica"/>
                <a:sym typeface="Helvetica"/>
              </a:rPr>
              <a:t>-</a:t>
            </a:r>
            <a:r>
              <a:t>Can be hot and/or toxic</a:t>
            </a:r>
            <a:endParaRPr sz="3059">
              <a:latin typeface="Helvetica"/>
              <a:ea typeface="Helvetica"/>
              <a:cs typeface="Helvetica"/>
              <a:sym typeface="Helvetica"/>
            </a:endParaRPr>
          </a:p>
          <a:p>
            <a:pPr marL="0" indent="0" defTabSz="525779">
              <a:spcBef>
                <a:spcPts val="3700"/>
              </a:spcBef>
              <a:buSzTx/>
              <a:buNone/>
              <a:defRPr b="1" sz="3239">
                <a:latin typeface="Helvetica"/>
                <a:ea typeface="Helvetica"/>
                <a:cs typeface="Helvetica"/>
                <a:sym typeface="Helvetica"/>
              </a:defRPr>
            </a:pPr>
            <a:r>
              <a:t>Vapors</a:t>
            </a:r>
          </a:p>
          <a:p>
            <a:pPr lvl="1" marL="0" indent="205739" defTabSz="525779">
              <a:spcBef>
                <a:spcPts val="3700"/>
              </a:spcBef>
              <a:buSzTx/>
              <a:buNone/>
              <a:defRPr sz="3239"/>
            </a:pPr>
            <a:r>
              <a:t>-Small droplets of liquids suspended in air</a:t>
            </a:r>
            <a:endParaRPr sz="3059">
              <a:latin typeface="Helvetica"/>
              <a:ea typeface="Helvetica"/>
              <a:cs typeface="Helvetica"/>
              <a:sym typeface="Helvetica"/>
            </a:endParaRPr>
          </a:p>
          <a:p>
            <a:pPr lvl="1" marL="0" indent="205739" defTabSz="525779">
              <a:spcBef>
                <a:spcPts val="3700"/>
              </a:spcBef>
              <a:buSzTx/>
              <a:buNone/>
              <a:defRPr sz="3239"/>
            </a:pPr>
            <a:r>
              <a:rPr sz="3059">
                <a:latin typeface="Helvetica"/>
                <a:ea typeface="Helvetica"/>
                <a:cs typeface="Helvetica"/>
                <a:sym typeface="Helvetica"/>
              </a:rPr>
              <a:t>-</a:t>
            </a:r>
            <a:r>
              <a:t>Can be oils from the fuel or water from suppression efforts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moke Conte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Smoke Contents</a:t>
            </a:r>
          </a:p>
        </p:txBody>
      </p:sp>
      <p:sp>
        <p:nvSpPr>
          <p:cNvPr id="178" name="Common Gases: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 u="sng">
                <a:latin typeface="Helvetica"/>
                <a:ea typeface="Helvetica"/>
                <a:cs typeface="Helvetica"/>
                <a:sym typeface="Helvetica"/>
              </a:defRPr>
            </a:pPr>
            <a:r>
              <a:t>Common Gases:</a:t>
            </a:r>
          </a:p>
          <a:p>
            <a:pPr/>
            <a:r>
              <a:t>Carbon Monoxide</a:t>
            </a:r>
          </a:p>
          <a:p>
            <a:pPr/>
            <a:r>
              <a:t>Hydrogen Cyanide</a:t>
            </a:r>
          </a:p>
          <a:p>
            <a:pPr/>
            <a:r>
              <a:t>Phosgene</a:t>
            </a:r>
          </a:p>
          <a:p>
            <a:pPr marL="0" indent="0">
              <a:buSzTx/>
              <a:buNone/>
              <a:defRPr b="1" u="sng">
                <a:latin typeface="Helvetica"/>
                <a:ea typeface="Helvetica"/>
                <a:cs typeface="Helvetica"/>
                <a:sym typeface="Helvetica"/>
              </a:defRPr>
            </a:pPr>
            <a:r>
              <a:t>Most gases produced by fire are toxic</a:t>
            </a:r>
            <a:endParaRPr sz="3400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Mission Statement"/>
          <p:cNvSpPr txBox="1"/>
          <p:nvPr>
            <p:ph type="ctrTitle"/>
          </p:nvPr>
        </p:nvSpPr>
        <p:spPr>
          <a:xfrm>
            <a:off x="1270000" y="1011766"/>
            <a:ext cx="10464800" cy="1299039"/>
          </a:xfrm>
          <a:prstGeom prst="rect">
            <a:avLst/>
          </a:prstGeom>
        </p:spPr>
        <p:txBody>
          <a:bodyPr anchor="ctr"/>
          <a:lstStyle>
            <a:lvl1pPr defTabSz="572516">
              <a:defRPr b="1" sz="784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Mission Statement</a:t>
            </a:r>
          </a:p>
        </p:txBody>
      </p:sp>
      <p:sp>
        <p:nvSpPr>
          <p:cNvPr id="124" name="A collaboration of fire, law enforcement, mental healthcare providers and social service agencies, NoFIRES is committed to providing a consistent, coordinated and appropriate response to youth under the age of 18 years old, who set fires or engage in fire-related behavior.…"/>
          <p:cNvSpPr txBox="1"/>
          <p:nvPr>
            <p:ph type="subTitle" sz="half" idx="1"/>
          </p:nvPr>
        </p:nvSpPr>
        <p:spPr>
          <a:xfrm>
            <a:off x="1270000" y="3350352"/>
            <a:ext cx="10464800" cy="4638015"/>
          </a:xfrm>
          <a:prstGeom prst="rect">
            <a:avLst/>
          </a:prstGeom>
        </p:spPr>
        <p:txBody>
          <a:bodyPr/>
          <a:lstStyle/>
          <a:p>
            <a:pPr defTabSz="508254">
              <a:spcBef>
                <a:spcPts val="3600"/>
              </a:spcBef>
              <a:defRPr sz="3132"/>
            </a:pPr>
            <a:r>
              <a:t>A collaboration of fire, law enforcement, mental healthcare providers and social service agencies, </a:t>
            </a:r>
            <a:r>
              <a:rPr b="1">
                <a:solidFill>
                  <a:srgbClr val="C23B3B"/>
                </a:solidFill>
                <a:latin typeface="Helvetica"/>
                <a:ea typeface="Helvetica"/>
                <a:cs typeface="Helvetica"/>
                <a:sym typeface="Helvetica"/>
              </a:rPr>
              <a:t>NoFIRES</a:t>
            </a:r>
            <a:r>
              <a:t> is committed to providing a consistent, coordinated and appropriate response to youth under the age of 18 years old, who set fires or engage in fire-related behavior. </a:t>
            </a:r>
          </a:p>
          <a:p>
            <a:pPr defTabSz="508254">
              <a:spcBef>
                <a:spcPts val="3600"/>
              </a:spcBef>
              <a:defRPr sz="3132"/>
            </a:pPr>
            <a:r>
              <a:t>The components of this approach include: intervention, education and prevention, and referrals for clinical treatment and counseling and/or to service agencies.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Fire is Fas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Fire is Fast</a:t>
            </a:r>
          </a:p>
        </p:txBody>
      </p:sp>
      <p:sp>
        <p:nvSpPr>
          <p:cNvPr id="181" name="Fire doubles in size every 30 seconds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>
            <a:lvl1pPr marL="370332" indent="-370332">
              <a:buClr>
                <a:srgbClr val="000000"/>
              </a:buClr>
              <a:buChar char="▪"/>
            </a:lvl1pPr>
          </a:lstStyle>
          <a:p>
            <a:pPr/>
            <a:r>
              <a:t>Fire doubles in size every 30 seconds</a:t>
            </a:r>
          </a:p>
        </p:txBody>
      </p:sp>
      <p:pic>
        <p:nvPicPr>
          <p:cNvPr id="182" name="C:\Users\Athol_Fire\AppData\Local\Microsoft\Windows\Temporary Internet Files\Content.IE5\GNQF5045\MP900448748[1].jpg" descr="C:\Users\Athol_Fire\AppData\Local\Microsoft\Windows\Temporary Internet Files\Content.IE5\GNQF5045\MP900448748[1]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18591" y="4558945"/>
            <a:ext cx="3167480" cy="23756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2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media1.mpg" descr="media1.mpg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050683" y="2079939"/>
            <a:ext cx="6932786" cy="47267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66" fill="hold"/>
                                        <p:tgtEl>
                                          <p:spTgt spid="1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1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11" fill="hold" display="0">
                  <p:stCondLst>
                    <p:cond delay="indefinite"/>
                  </p:stCondLst>
                </p:cTn>
                <p:tgtEl>
                  <p:spTgt spid="18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E.D.I.T.H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E.D.I.T.H.</a:t>
            </a:r>
          </a:p>
        </p:txBody>
      </p:sp>
      <p:sp>
        <p:nvSpPr>
          <p:cNvPr id="187" name="EXIT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111099" defTabSz="473201">
              <a:spcBef>
                <a:spcPts val="800"/>
              </a:spcBef>
              <a:buSzTx/>
              <a:buNone/>
              <a:defRPr sz="2916">
                <a:solidFill>
                  <a:srgbClr val="FF0000"/>
                </a:solidFill>
                <a:effectLst>
                  <a:outerShdw sx="100000" sy="100000" kx="0" ky="0" algn="b" rotWithShape="0" blurRad="30861" dist="30861" dir="2700000">
                    <a:srgbClr val="000000">
                      <a:alpha val="43137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E</a:t>
            </a:r>
            <a:r>
              <a:rPr>
                <a:solidFill>
                  <a:srgbClr val="000000"/>
                </a:solidFill>
              </a:rPr>
              <a:t>XIT</a:t>
            </a:r>
            <a:endParaRPr>
              <a:solidFill>
                <a:srgbClr val="000000"/>
              </a:solidFill>
            </a:endParaRPr>
          </a:p>
          <a:p>
            <a:pPr marL="0" indent="111099" defTabSz="473201">
              <a:spcBef>
                <a:spcPts val="3400"/>
              </a:spcBef>
              <a:buSzTx/>
              <a:buNone/>
              <a:defRPr sz="2916">
                <a:effectLst>
                  <a:outerShdw sx="100000" sy="100000" kx="0" ky="0" algn="b" rotWithShape="0" blurRad="30861" dist="30861" dir="2700000">
                    <a:srgbClr val="000000">
                      <a:alpha val="43137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0" indent="111099" defTabSz="473201">
              <a:spcBef>
                <a:spcPts val="800"/>
              </a:spcBef>
              <a:buSzTx/>
              <a:buNone/>
              <a:defRPr sz="2916">
                <a:solidFill>
                  <a:srgbClr val="FF0000"/>
                </a:solidFill>
                <a:effectLst>
                  <a:outerShdw sx="100000" sy="100000" kx="0" ky="0" algn="b" rotWithShape="0" blurRad="30861" dist="30861" dir="2700000">
                    <a:srgbClr val="000000">
                      <a:alpha val="43137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D</a:t>
            </a:r>
            <a:r>
              <a:rPr>
                <a:solidFill>
                  <a:srgbClr val="000000"/>
                </a:solidFill>
              </a:rPr>
              <a:t>RILLS</a:t>
            </a:r>
            <a:endParaRPr>
              <a:solidFill>
                <a:srgbClr val="000000"/>
              </a:solidFill>
            </a:endParaRPr>
          </a:p>
          <a:p>
            <a:pPr marL="0" indent="111099" defTabSz="473201">
              <a:spcBef>
                <a:spcPts val="3400"/>
              </a:spcBef>
              <a:buSzTx/>
              <a:buNone/>
              <a:defRPr sz="2916">
                <a:effectLst>
                  <a:outerShdw sx="100000" sy="100000" kx="0" ky="0" algn="b" rotWithShape="0" blurRad="30861" dist="30861" dir="2700000">
                    <a:srgbClr val="000000">
                      <a:alpha val="43137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0" indent="111099" defTabSz="473201">
              <a:spcBef>
                <a:spcPts val="800"/>
              </a:spcBef>
              <a:buSzTx/>
              <a:buNone/>
              <a:defRPr sz="2916">
                <a:solidFill>
                  <a:srgbClr val="FF0000"/>
                </a:solidFill>
                <a:effectLst>
                  <a:outerShdw sx="100000" sy="100000" kx="0" ky="0" algn="b" rotWithShape="0" blurRad="30861" dist="30861" dir="2700000">
                    <a:srgbClr val="000000">
                      <a:alpha val="43137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I</a:t>
            </a:r>
            <a:r>
              <a:rPr>
                <a:solidFill>
                  <a:srgbClr val="000000"/>
                </a:solidFill>
              </a:rPr>
              <a:t>N</a:t>
            </a:r>
            <a:endParaRPr>
              <a:solidFill>
                <a:srgbClr val="000000"/>
              </a:solidFill>
            </a:endParaRPr>
          </a:p>
          <a:p>
            <a:pPr marL="0" indent="111099" defTabSz="473201">
              <a:spcBef>
                <a:spcPts val="3400"/>
              </a:spcBef>
              <a:buSzTx/>
              <a:buNone/>
              <a:defRPr sz="2916">
                <a:effectLst>
                  <a:outerShdw sx="100000" sy="100000" kx="0" ky="0" algn="b" rotWithShape="0" blurRad="30861" dist="30861" dir="2700000">
                    <a:srgbClr val="000000">
                      <a:alpha val="43137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0" indent="111099" defTabSz="473201">
              <a:spcBef>
                <a:spcPts val="800"/>
              </a:spcBef>
              <a:buSzTx/>
              <a:buNone/>
              <a:defRPr sz="2916">
                <a:solidFill>
                  <a:srgbClr val="FF0000"/>
                </a:solidFill>
                <a:effectLst>
                  <a:outerShdw sx="100000" sy="100000" kx="0" ky="0" algn="b" rotWithShape="0" blurRad="30861" dist="30861" dir="2700000">
                    <a:srgbClr val="000000">
                      <a:alpha val="43137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T</a:t>
            </a:r>
            <a:r>
              <a:rPr>
                <a:solidFill>
                  <a:srgbClr val="000000"/>
                </a:solidFill>
              </a:rPr>
              <a:t>HE</a:t>
            </a:r>
            <a:endParaRPr>
              <a:solidFill>
                <a:srgbClr val="000000"/>
              </a:solidFill>
            </a:endParaRPr>
          </a:p>
          <a:p>
            <a:pPr marL="0" indent="111099" defTabSz="473201">
              <a:spcBef>
                <a:spcPts val="3400"/>
              </a:spcBef>
              <a:buSzTx/>
              <a:buNone/>
              <a:defRPr sz="2916">
                <a:effectLst>
                  <a:outerShdw sx="100000" sy="100000" kx="0" ky="0" algn="b" rotWithShape="0" blurRad="30861" dist="30861" dir="2700000">
                    <a:srgbClr val="000000">
                      <a:alpha val="43137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0" indent="111099" defTabSz="473201">
              <a:spcBef>
                <a:spcPts val="800"/>
              </a:spcBef>
              <a:buSzTx/>
              <a:buNone/>
              <a:defRPr sz="2916">
                <a:solidFill>
                  <a:srgbClr val="FF0000"/>
                </a:solidFill>
                <a:effectLst>
                  <a:outerShdw sx="100000" sy="100000" kx="0" ky="0" algn="b" rotWithShape="0" blurRad="30861" dist="30861" dir="2700000">
                    <a:srgbClr val="000000">
                      <a:alpha val="43137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H</a:t>
            </a:r>
            <a:r>
              <a:rPr>
                <a:solidFill>
                  <a:srgbClr val="000000"/>
                </a:solidFill>
              </a:rPr>
              <a:t>OUSE</a:t>
            </a:r>
          </a:p>
        </p:txBody>
      </p:sp>
      <p:pic>
        <p:nvPicPr>
          <p:cNvPr id="188" name="image16.jpg" descr="image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09593" y="3205934"/>
            <a:ext cx="5977501" cy="50816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ummar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Summary</a:t>
            </a:r>
          </a:p>
        </p:txBody>
      </p:sp>
      <p:sp>
        <p:nvSpPr>
          <p:cNvPr id="191" name="Matter is everywher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Matter is everywhere</a:t>
            </a:r>
          </a:p>
          <a:p>
            <a:pPr/>
            <a:r>
              <a:t>3 states of matter: Liquid, Solid, Gas</a:t>
            </a:r>
          </a:p>
          <a:p>
            <a:pPr/>
            <a:r>
              <a:t>Fire tetrahedron</a:t>
            </a:r>
          </a:p>
          <a:p>
            <a:pPr/>
            <a:r>
              <a:t>Fire is fast</a:t>
            </a:r>
          </a:p>
          <a:p>
            <a:pPr/>
            <a:r>
              <a:t>Products of combustion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Homework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Homework</a:t>
            </a:r>
          </a:p>
        </p:txBody>
      </p:sp>
      <p:sp>
        <p:nvSpPr>
          <p:cNvPr id="194" name="Identify a meeting place for your family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635000" indent="-635000">
              <a:buSzPct val="100000"/>
              <a:buAutoNum type="arabicPeriod" startAt="1"/>
            </a:pPr>
            <a:r>
              <a:t>Identify a meeting place for your family</a:t>
            </a:r>
          </a:p>
          <a:p>
            <a:pPr marL="635000" indent="-635000">
              <a:buSzPct val="100000"/>
              <a:buAutoNum type="arabicPeriod" startAt="1"/>
            </a:pPr>
            <a:r>
              <a:t>Design an escape plan for your home </a:t>
            </a:r>
          </a:p>
          <a:p>
            <a:pPr marL="635000" indent="-635000">
              <a:buSzPct val="100000"/>
              <a:buAutoNum type="arabicPeriod" startAt="1"/>
            </a:pPr>
            <a:r>
              <a:t>Demonstrate at least 2 ways out of every room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Introductions"/>
          <p:cNvSpPr txBox="1"/>
          <p:nvPr>
            <p:ph type="title"/>
          </p:nvPr>
        </p:nvSpPr>
        <p:spPr>
          <a:xfrm>
            <a:off x="1270000" y="4178432"/>
            <a:ext cx="10464800" cy="1396736"/>
          </a:xfrm>
          <a:prstGeom prst="rect">
            <a:avLst/>
          </a:prstGeom>
        </p:spPr>
        <p:txBody>
          <a:bodyPr/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Introductions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ign-In"/>
          <p:cNvSpPr txBox="1"/>
          <p:nvPr>
            <p:ph type="title"/>
          </p:nvPr>
        </p:nvSpPr>
        <p:spPr>
          <a:xfrm>
            <a:off x="1270000" y="4121943"/>
            <a:ext cx="10464800" cy="1509714"/>
          </a:xfrm>
          <a:prstGeom prst="rect">
            <a:avLst/>
          </a:prstGeom>
        </p:spPr>
        <p:txBody>
          <a:bodyPr/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Sign-In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Expecta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Expectations</a:t>
            </a:r>
          </a:p>
        </p:txBody>
      </p:sp>
      <p:sp>
        <p:nvSpPr>
          <p:cNvPr id="131" name="Attend all classes and be on tim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 marL="428625" indent="-428625">
              <a:buFont typeface="Arial"/>
            </a:pPr>
            <a:r>
              <a:t>Attend all classes and be on time</a:t>
            </a:r>
          </a:p>
          <a:p>
            <a:pPr marL="428625" indent="-428625">
              <a:buFont typeface="Arial"/>
            </a:pPr>
            <a:r>
              <a:t>No media devices</a:t>
            </a:r>
          </a:p>
          <a:p>
            <a:pPr marL="428625" indent="-428625">
              <a:buFont typeface="Arial"/>
            </a:pPr>
            <a:r>
              <a:t>Be engaged</a:t>
            </a:r>
          </a:p>
          <a:p>
            <a:pPr marL="428625" indent="-428625">
              <a:buFont typeface="Arial"/>
            </a:pPr>
            <a:r>
              <a:t>Participate in class discussions  </a:t>
            </a:r>
          </a:p>
          <a:p>
            <a:pPr marL="428625" indent="-428625">
              <a:buFont typeface="Arial"/>
            </a:pPr>
            <a:r>
              <a:t>Have a positive attitude</a:t>
            </a:r>
          </a:p>
          <a:p>
            <a:pPr marL="428625" indent="-428625">
              <a:buFont typeface="Arial"/>
            </a:pPr>
            <a:r>
              <a:t>Complete homework assignments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lass 1- What Is Fire &amp; Home Escape Plan…"/>
          <p:cNvSpPr txBox="1"/>
          <p:nvPr>
            <p:ph type="title"/>
          </p:nvPr>
        </p:nvSpPr>
        <p:spPr>
          <a:xfrm>
            <a:off x="1270000" y="3225800"/>
            <a:ext cx="10464800" cy="5427663"/>
          </a:xfrm>
          <a:prstGeom prst="rect">
            <a:avLst/>
          </a:prstGeom>
        </p:spPr>
        <p:txBody>
          <a:bodyPr/>
          <a:lstStyle/>
          <a:p>
            <a:pPr algn="l">
              <a:spcBef>
                <a:spcPts val="4200"/>
              </a:spcBef>
              <a:defRPr sz="3600"/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Class 1-</a:t>
            </a:r>
            <a:r>
              <a:t> 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What Is Fire &amp; Home Escape Plan</a:t>
            </a:r>
          </a:p>
          <a:p>
            <a:pPr algn="l">
              <a:spcBef>
                <a:spcPts val="4200"/>
              </a:spcBef>
              <a:defRPr sz="3600"/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Class 2 - 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Home Hazards &amp; Home Safety</a:t>
            </a:r>
          </a:p>
          <a:p>
            <a:pPr algn="l">
              <a:spcBef>
                <a:spcPts val="4200"/>
              </a:spcBef>
              <a:defRPr sz="3600"/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Class 3 - 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Consequences &amp; Taking Responsibility</a:t>
            </a:r>
            <a:endParaRPr i="1"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34" name="Course Outline"/>
          <p:cNvSpPr txBox="1"/>
          <p:nvPr/>
        </p:nvSpPr>
        <p:spPr>
          <a:xfrm>
            <a:off x="1270000" y="836017"/>
            <a:ext cx="10464800" cy="1342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b="1" sz="8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Course Outline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Why are we here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Why are we here?</a:t>
            </a:r>
          </a:p>
        </p:txBody>
      </p:sp>
      <p:sp>
        <p:nvSpPr>
          <p:cNvPr id="137" name="Accountability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Accountability</a:t>
            </a:r>
          </a:p>
          <a:p>
            <a:pPr/>
            <a:r>
              <a:t>Education</a:t>
            </a:r>
          </a:p>
          <a:p>
            <a:pPr/>
            <a:r>
              <a:t>Consequence</a:t>
            </a:r>
          </a:p>
          <a:p>
            <a:pPr/>
            <a:r>
              <a:t>Prevent future fire setting incidents </a:t>
            </a:r>
          </a:p>
          <a:p>
            <a:pPr/>
            <a:r>
              <a:t>Keep you, your family, and the community safe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re-Test"/>
          <p:cNvSpPr txBox="1"/>
          <p:nvPr>
            <p:ph type="title"/>
          </p:nvPr>
        </p:nvSpPr>
        <p:spPr>
          <a:xfrm>
            <a:off x="1270000" y="4167385"/>
            <a:ext cx="10464800" cy="1418830"/>
          </a:xfrm>
          <a:prstGeom prst="rect">
            <a:avLst/>
          </a:prstGeom>
        </p:spPr>
        <p:txBody>
          <a:bodyPr/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Pre-Test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What is Fire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What is Fire?</a:t>
            </a:r>
          </a:p>
        </p:txBody>
      </p:sp>
      <p:sp>
        <p:nvSpPr>
          <p:cNvPr id="142" name="A rapid chemical process that produces heat, gas, and usually ligh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 rapid chemical process that produces heat, gas, and usually light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